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258" r:id="rId3"/>
    <p:sldId id="259" r:id="rId4"/>
    <p:sldId id="260" r:id="rId5"/>
    <p:sldId id="261" r:id="rId6"/>
    <p:sldId id="262" r:id="rId7"/>
    <p:sldId id="296" r:id="rId8"/>
    <p:sldId id="295" r:id="rId9"/>
    <p:sldId id="300" r:id="rId10"/>
    <p:sldId id="264" r:id="rId11"/>
    <p:sldId id="265" r:id="rId12"/>
    <p:sldId id="266" r:id="rId13"/>
    <p:sldId id="267" r:id="rId14"/>
    <p:sldId id="268" r:id="rId15"/>
    <p:sldId id="301" r:id="rId16"/>
    <p:sldId id="302" r:id="rId17"/>
    <p:sldId id="270" r:id="rId18"/>
    <p:sldId id="303" r:id="rId19"/>
    <p:sldId id="304" r:id="rId20"/>
    <p:sldId id="305" r:id="rId21"/>
    <p:sldId id="306" r:id="rId22"/>
    <p:sldId id="307" r:id="rId23"/>
    <p:sldId id="316" r:id="rId24"/>
    <p:sldId id="308" r:id="rId25"/>
    <p:sldId id="317" r:id="rId26"/>
    <p:sldId id="309" r:id="rId27"/>
    <p:sldId id="310" r:id="rId28"/>
    <p:sldId id="271" r:id="rId29"/>
    <p:sldId id="284" r:id="rId30"/>
    <p:sldId id="283" r:id="rId31"/>
    <p:sldId id="311" r:id="rId32"/>
    <p:sldId id="273" r:id="rId33"/>
    <p:sldId id="315" r:id="rId34"/>
    <p:sldId id="314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9D9D"/>
    <a:srgbClr val="1B2058"/>
    <a:srgbClr val="1A2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8" d="100"/>
          <a:sy n="68" d="100"/>
        </p:scale>
        <p:origin x="73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9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8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5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10485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104865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6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7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7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104867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7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78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79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80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1048681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82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84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85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86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87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8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1048689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90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8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1048649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5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1048632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33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92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93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9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104869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9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2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663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6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104866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6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8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6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104867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7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2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104865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5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C3833-5512-46C1-863B-3D65924E8669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learningapps.org/view21856346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hyperlink" Target="https://learningapps.org/watch?v=pdrq2iij325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>
            <a:fillRect/>
          </a:stretch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48610" name="Прямоугольник 3"/>
          <p:cNvSpPr/>
          <p:nvPr/>
        </p:nvSpPr>
        <p:spPr>
          <a:xfrm>
            <a:off x="712922" y="0"/>
            <a:ext cx="7020732" cy="4215539"/>
          </a:xfrm>
          <a:prstGeom prst="rect">
            <a:avLst/>
          </a:prstGeom>
          <a:solidFill>
            <a:srgbClr val="1B2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1" name="Овал 4"/>
          <p:cNvSpPr/>
          <p:nvPr/>
        </p:nvSpPr>
        <p:spPr>
          <a:xfrm>
            <a:off x="7552273" y="113939"/>
            <a:ext cx="129692" cy="1121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2" name="Овал 6"/>
          <p:cNvSpPr/>
          <p:nvPr/>
        </p:nvSpPr>
        <p:spPr>
          <a:xfrm>
            <a:off x="1549831" y="1751308"/>
            <a:ext cx="165315" cy="13382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3" name="Овал 7"/>
          <p:cNvSpPr/>
          <p:nvPr/>
        </p:nvSpPr>
        <p:spPr>
          <a:xfrm>
            <a:off x="2114038" y="3201318"/>
            <a:ext cx="112552" cy="1269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4" name="Овал 8"/>
          <p:cNvSpPr/>
          <p:nvPr/>
        </p:nvSpPr>
        <p:spPr>
          <a:xfrm>
            <a:off x="2896991" y="1843232"/>
            <a:ext cx="79606" cy="7855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5" name="Овал 9"/>
          <p:cNvSpPr/>
          <p:nvPr/>
        </p:nvSpPr>
        <p:spPr>
          <a:xfrm>
            <a:off x="155959" y="2306555"/>
            <a:ext cx="93423" cy="849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6" name="Овал 10"/>
          <p:cNvSpPr/>
          <p:nvPr/>
        </p:nvSpPr>
        <p:spPr>
          <a:xfrm>
            <a:off x="1785512" y="576502"/>
            <a:ext cx="125627" cy="9911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7" name="Овал 11"/>
          <p:cNvSpPr/>
          <p:nvPr/>
        </p:nvSpPr>
        <p:spPr>
          <a:xfrm>
            <a:off x="1586769" y="27160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8" name="Овал 12"/>
          <p:cNvSpPr/>
          <p:nvPr/>
        </p:nvSpPr>
        <p:spPr>
          <a:xfrm>
            <a:off x="3791072" y="366856"/>
            <a:ext cx="45719" cy="5605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9" name="Овал 13"/>
          <p:cNvSpPr/>
          <p:nvPr/>
        </p:nvSpPr>
        <p:spPr>
          <a:xfrm>
            <a:off x="3694897" y="70594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0" name="Овал 14"/>
          <p:cNvSpPr/>
          <p:nvPr/>
        </p:nvSpPr>
        <p:spPr>
          <a:xfrm>
            <a:off x="4028979" y="62989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48621" name="Овал 4"/>
          <p:cNvSpPr/>
          <p:nvPr/>
        </p:nvSpPr>
        <p:spPr>
          <a:xfrm>
            <a:off x="7552273" y="113939"/>
            <a:ext cx="129692" cy="1121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2" name="Овал 6"/>
          <p:cNvSpPr/>
          <p:nvPr/>
        </p:nvSpPr>
        <p:spPr>
          <a:xfrm>
            <a:off x="1549831" y="1751308"/>
            <a:ext cx="165315" cy="13382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3" name="Овал 7"/>
          <p:cNvSpPr/>
          <p:nvPr/>
        </p:nvSpPr>
        <p:spPr>
          <a:xfrm>
            <a:off x="2114038" y="3201318"/>
            <a:ext cx="112552" cy="1269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4" name="Овал 8"/>
          <p:cNvSpPr/>
          <p:nvPr/>
        </p:nvSpPr>
        <p:spPr>
          <a:xfrm>
            <a:off x="2896991" y="1843232"/>
            <a:ext cx="79606" cy="7855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5" name="Овал 9"/>
          <p:cNvSpPr/>
          <p:nvPr/>
        </p:nvSpPr>
        <p:spPr>
          <a:xfrm>
            <a:off x="155959" y="2306555"/>
            <a:ext cx="93423" cy="849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6" name="Овал 10"/>
          <p:cNvSpPr/>
          <p:nvPr/>
        </p:nvSpPr>
        <p:spPr>
          <a:xfrm>
            <a:off x="1785512" y="576502"/>
            <a:ext cx="125627" cy="9911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7" name="Овал 11"/>
          <p:cNvSpPr/>
          <p:nvPr/>
        </p:nvSpPr>
        <p:spPr>
          <a:xfrm>
            <a:off x="1586769" y="27160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8" name="Овал 12"/>
          <p:cNvSpPr/>
          <p:nvPr/>
        </p:nvSpPr>
        <p:spPr>
          <a:xfrm>
            <a:off x="3791072" y="366856"/>
            <a:ext cx="45719" cy="5605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9" name="Овал 13"/>
          <p:cNvSpPr/>
          <p:nvPr/>
        </p:nvSpPr>
        <p:spPr>
          <a:xfrm>
            <a:off x="3694897" y="70594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30" name="Овал 14"/>
          <p:cNvSpPr/>
          <p:nvPr/>
        </p:nvSpPr>
        <p:spPr>
          <a:xfrm>
            <a:off x="4028979" y="62989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532" y="736934"/>
            <a:ext cx="3981700" cy="5132946"/>
          </a:xfrm>
          <a:prstGeom prst="rect">
            <a:avLst/>
          </a:prstGeom>
        </p:spPr>
      </p:pic>
      <p:pic>
        <p:nvPicPr>
          <p:cNvPr id="2097160" name="Рисунок 2"/>
          <p:cNvPicPr>
            <a:picLocks noChangeAspect="1"/>
          </p:cNvPicPr>
          <p:nvPr/>
        </p:nvPicPr>
        <p:blipFill rotWithShape="1">
          <a:blip r:embed="rId3"/>
          <a:srcRect l="2394" t="1850" r="2644" b="14198"/>
          <a:stretch>
            <a:fillRect/>
          </a:stretch>
        </p:blipFill>
        <p:spPr>
          <a:xfrm>
            <a:off x="6993972" y="736934"/>
            <a:ext cx="3390804" cy="5132946"/>
          </a:xfrm>
          <a:prstGeom prst="rect">
            <a:avLst/>
          </a:prstGeom>
        </p:spPr>
      </p:pic>
      <p:sp>
        <p:nvSpPr>
          <p:cNvPr id="1048634" name="TextBox 3"/>
          <p:cNvSpPr txBox="1"/>
          <p:nvPr/>
        </p:nvSpPr>
        <p:spPr>
          <a:xfrm>
            <a:off x="7041473" y="5869880"/>
            <a:ext cx="334330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Николай Николаевич Носов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68615" y="2124635"/>
            <a:ext cx="2410009" cy="4098907"/>
          </a:xfrm>
          <a:prstGeom prst="rect">
            <a:avLst/>
          </a:prstGeom>
        </p:spPr>
      </p:pic>
      <p:sp>
        <p:nvSpPr>
          <p:cNvPr id="1048636" name="TextBox 1"/>
          <p:cNvSpPr txBox="1"/>
          <p:nvPr/>
        </p:nvSpPr>
        <p:spPr>
          <a:xfrm>
            <a:off x="4662239" y="1659767"/>
            <a:ext cx="63105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400"/>
              </a:spcAft>
            </a:pP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Праз</a:t>
            </a:r>
            <a:r>
              <a:rPr lang="ru-RU" alt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ник</a:t>
            </a:r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рех</a:t>
            </a:r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alt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ря</a:t>
            </a:r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alt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пон</a:t>
            </a:r>
            <a:r>
              <a:rPr lang="ru-RU" alt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дельн</a:t>
            </a:r>
            <a:r>
              <a:rPr lang="ru-RU" alt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к, к</a:t>
            </a:r>
            <a:r>
              <a:rPr lang="ru-RU" alt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ртоф</a:t>
            </a:r>
            <a:r>
              <a:rPr lang="ru-RU" alt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ль</a:t>
            </a:r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alt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кета</a:t>
            </a:r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пш</a:t>
            </a:r>
            <a:r>
              <a:rPr lang="ru-RU" alt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ница</a:t>
            </a:r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alt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трушка.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5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50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40522" r="38755" b="50131"/>
          <a:stretch/>
        </p:blipFill>
        <p:spPr>
          <a:xfrm>
            <a:off x="4434869" y="1175952"/>
            <a:ext cx="2905124" cy="9614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48300" r="40355" b="41765"/>
          <a:stretch/>
        </p:blipFill>
        <p:spPr>
          <a:xfrm>
            <a:off x="1231806" y="1175952"/>
            <a:ext cx="2829206" cy="10219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52081" r="26760" b="37860"/>
          <a:stretch/>
        </p:blipFill>
        <p:spPr>
          <a:xfrm>
            <a:off x="2152087" y="3096288"/>
            <a:ext cx="3474105" cy="10347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t="45457" r="32146" b="44118"/>
          <a:stretch/>
        </p:blipFill>
        <p:spPr>
          <a:xfrm>
            <a:off x="7713850" y="1101094"/>
            <a:ext cx="3218609" cy="10724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t="41748" r="42396" b="48661"/>
          <a:stretch/>
        </p:blipFill>
        <p:spPr>
          <a:xfrm>
            <a:off x="6172830" y="3120355"/>
            <a:ext cx="2732415" cy="98662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168588" y="3096288"/>
            <a:ext cx="968188" cy="332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4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167" t="55882" r="53032" b="22795"/>
          <a:stretch/>
        </p:blipFill>
        <p:spPr>
          <a:xfrm>
            <a:off x="4262717" y="1694330"/>
            <a:ext cx="6486118" cy="27969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772400" y="2043954"/>
            <a:ext cx="1653988" cy="8875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28" y="1408652"/>
            <a:ext cx="3026148" cy="4642525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4948518" y="3778624"/>
            <a:ext cx="4477870" cy="0"/>
          </a:xfrm>
          <a:prstGeom prst="line">
            <a:avLst/>
          </a:prstGeom>
          <a:ln w="28575">
            <a:solidFill>
              <a:srgbClr val="9D9D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extBox 1"/>
          <p:cNvSpPr txBox="1"/>
          <p:nvPr/>
        </p:nvSpPr>
        <p:spPr>
          <a:xfrm>
            <a:off x="1089212" y="847165"/>
            <a:ext cx="10125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Тема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Что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такое суффикс?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0" name="TextBox 1"/>
          <p:cNvSpPr txBox="1"/>
          <p:nvPr/>
        </p:nvSpPr>
        <p:spPr>
          <a:xfrm>
            <a:off x="1089212" y="1881087"/>
            <a:ext cx="1541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5033683" y="5004026"/>
            <a:ext cx="6719047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что такое суффикс, </a:t>
            </a:r>
            <a:endParaRPr lang="ru-RU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8850406" y="2335453"/>
            <a:ext cx="1658470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узнать,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1183341" y="5250248"/>
            <a:ext cx="2514600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научиться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860611" y="3178060"/>
            <a:ext cx="6037729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образовывать однокоренные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слова при помощи суффикса.</a:t>
            </a:r>
            <a:endParaRPr lang="ru-RU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0" grpId="0"/>
      <p:bldP spid="4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extBox 1"/>
          <p:cNvSpPr txBox="1"/>
          <p:nvPr/>
        </p:nvSpPr>
        <p:spPr>
          <a:xfrm>
            <a:off x="1089212" y="847165"/>
            <a:ext cx="10125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Тема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то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такое суффикс?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8" name="TextBox 1"/>
          <p:cNvSpPr txBox="1"/>
          <p:nvPr/>
        </p:nvSpPr>
        <p:spPr>
          <a:xfrm>
            <a:off x="1089212" y="2268931"/>
            <a:ext cx="101256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узнать, что такое суффикс,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научиться </a:t>
            </a:r>
            <a:r>
              <a:rPr lang="ru-RU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образовывать однокоренные слова при помощи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суффикса.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extBox 1"/>
          <p:cNvSpPr txBox="1"/>
          <p:nvPr/>
        </p:nvSpPr>
        <p:spPr>
          <a:xfrm>
            <a:off x="4819353" y="326023"/>
            <a:ext cx="2975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76923" y="1497763"/>
            <a:ext cx="3658912" cy="2866833"/>
            <a:chOff x="2177549" y="1368990"/>
            <a:chExt cx="10014450" cy="1435768"/>
          </a:xfrm>
        </p:grpSpPr>
        <p:sp>
          <p:nvSpPr>
            <p:cNvPr id="1048601" name="Прямоугольник 3"/>
            <p:cNvSpPr/>
            <p:nvPr/>
          </p:nvSpPr>
          <p:spPr>
            <a:xfrm>
              <a:off x="2181726" y="1368990"/>
              <a:ext cx="10010273" cy="1435768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8603" name="TextBox 1"/>
            <p:cNvSpPr txBox="1"/>
            <p:nvPr/>
          </p:nvSpPr>
          <p:spPr>
            <a:xfrm>
              <a:off x="2177549" y="1555108"/>
              <a:ext cx="999438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Узнаем, что такое суффик</a:t>
              </a:r>
              <a:r>
                <a:rPr lang="ru-RU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с, как он выделяется в слове.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4140268" y="1497762"/>
            <a:ext cx="4333272" cy="2866833"/>
            <a:chOff x="1597154" y="3395611"/>
            <a:chExt cx="11179419" cy="1435768"/>
          </a:xfrm>
        </p:grpSpPr>
        <p:sp>
          <p:nvSpPr>
            <p:cNvPr id="1048602" name="Прямоугольник 4"/>
            <p:cNvSpPr/>
            <p:nvPr/>
          </p:nvSpPr>
          <p:spPr>
            <a:xfrm>
              <a:off x="2181726" y="3395611"/>
              <a:ext cx="10010274" cy="143576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8604" name="TextBox 1"/>
            <p:cNvSpPr txBox="1"/>
            <p:nvPr/>
          </p:nvSpPr>
          <p:spPr>
            <a:xfrm>
              <a:off x="1597154" y="3415908"/>
              <a:ext cx="11179419" cy="141547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3200" dirty="0">
                  <a:latin typeface="Arial" panose="020B0604020202020204" pitchFamily="34" charset="0"/>
                  <a:cs typeface="Arial" panose="020B0604020202020204" pitchFamily="34" charset="0"/>
                </a:rPr>
                <a:t>Н</a:t>
              </a:r>
              <a:r>
                <a:rPr lang="ru-RU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аучиться </a:t>
              </a:r>
              <a:r>
                <a:rPr lang="ru-RU" sz="3200" dirty="0">
                  <a:latin typeface="Arial" panose="020B0604020202020204" pitchFamily="34" charset="0"/>
                  <a:cs typeface="Arial" panose="020B0604020202020204" pitchFamily="34" charset="0"/>
                </a:rPr>
                <a:t>образовывать однокоренные слова при помощи суффикса.</a:t>
              </a:r>
              <a:endParaRPr lang="ru-RU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8670643" y="1511425"/>
            <a:ext cx="3115234" cy="2866834"/>
            <a:chOff x="2181726" y="5422232"/>
            <a:chExt cx="10010274" cy="1435768"/>
          </a:xfrm>
        </p:grpSpPr>
        <p:sp>
          <p:nvSpPr>
            <p:cNvPr id="1048600" name="Прямоугольник 2"/>
            <p:cNvSpPr/>
            <p:nvPr/>
          </p:nvSpPr>
          <p:spPr>
            <a:xfrm>
              <a:off x="2181726" y="5422232"/>
              <a:ext cx="10010274" cy="143576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8605" name="TextBox 1"/>
            <p:cNvSpPr txBox="1"/>
            <p:nvPr/>
          </p:nvSpPr>
          <p:spPr>
            <a:xfrm>
              <a:off x="2181726" y="5853096"/>
              <a:ext cx="9990496" cy="596885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Вспомним части слова. 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extBox 1"/>
          <p:cNvSpPr txBox="1"/>
          <p:nvPr/>
        </p:nvSpPr>
        <p:spPr>
          <a:xfrm>
            <a:off x="4819353" y="326023"/>
            <a:ext cx="2975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917484" y="1498049"/>
            <a:ext cx="3658912" cy="2920905"/>
            <a:chOff x="2177549" y="1368990"/>
            <a:chExt cx="10014450" cy="1435768"/>
          </a:xfrm>
        </p:grpSpPr>
        <p:sp>
          <p:nvSpPr>
            <p:cNvPr id="1048601" name="Прямоугольник 3"/>
            <p:cNvSpPr/>
            <p:nvPr/>
          </p:nvSpPr>
          <p:spPr>
            <a:xfrm>
              <a:off x="2181726" y="1368990"/>
              <a:ext cx="10010273" cy="1435768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8603" name="TextBox 1"/>
            <p:cNvSpPr txBox="1"/>
            <p:nvPr/>
          </p:nvSpPr>
          <p:spPr>
            <a:xfrm>
              <a:off x="2177549" y="1555108"/>
              <a:ext cx="999438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Узнаем, что такое суффик</a:t>
              </a:r>
              <a:r>
                <a:rPr lang="ru-RU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с, как он выделяется в слове.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357605" y="1511424"/>
            <a:ext cx="3115234" cy="2866834"/>
            <a:chOff x="2181726" y="5422232"/>
            <a:chExt cx="10010274" cy="1435768"/>
          </a:xfrm>
        </p:grpSpPr>
        <p:sp>
          <p:nvSpPr>
            <p:cNvPr id="1048600" name="Прямоугольник 2"/>
            <p:cNvSpPr/>
            <p:nvPr/>
          </p:nvSpPr>
          <p:spPr>
            <a:xfrm>
              <a:off x="2181726" y="5422232"/>
              <a:ext cx="10010274" cy="143576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8605" name="TextBox 1"/>
            <p:cNvSpPr txBox="1"/>
            <p:nvPr/>
          </p:nvSpPr>
          <p:spPr>
            <a:xfrm>
              <a:off x="2181726" y="5853096"/>
              <a:ext cx="9990496" cy="596885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Вспомним части слова. 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50" y="1498050"/>
            <a:ext cx="2923188" cy="2920904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7794455" y="1498050"/>
            <a:ext cx="4333272" cy="2920904"/>
            <a:chOff x="1597154" y="3395611"/>
            <a:chExt cx="11179419" cy="1435768"/>
          </a:xfrm>
        </p:grpSpPr>
        <p:sp>
          <p:nvSpPr>
            <p:cNvPr id="14" name="Прямоугольник 4"/>
            <p:cNvSpPr/>
            <p:nvPr/>
          </p:nvSpPr>
          <p:spPr>
            <a:xfrm>
              <a:off x="2181726" y="3395611"/>
              <a:ext cx="10010274" cy="143576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"/>
            <p:cNvSpPr txBox="1"/>
            <p:nvPr/>
          </p:nvSpPr>
          <p:spPr>
            <a:xfrm>
              <a:off x="1597154" y="3415908"/>
              <a:ext cx="11179419" cy="141547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3200" dirty="0">
                  <a:latin typeface="Arial" panose="020B0604020202020204" pitchFamily="34" charset="0"/>
                  <a:cs typeface="Arial" panose="020B0604020202020204" pitchFamily="34" charset="0"/>
                </a:rPr>
                <a:t>Н</a:t>
              </a:r>
              <a:r>
                <a:rPr lang="ru-RU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аучиться </a:t>
              </a:r>
              <a:r>
                <a:rPr lang="ru-RU" sz="3200" dirty="0">
                  <a:latin typeface="Arial" panose="020B0604020202020204" pitchFamily="34" charset="0"/>
                  <a:cs typeface="Arial" panose="020B0604020202020204" pitchFamily="34" charset="0"/>
                </a:rPr>
                <a:t>образовывать однокоренные слова при помощи суффикса.</a:t>
              </a:r>
              <a:endParaRPr lang="ru-RU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286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>
            <a:fillRect/>
          </a:stretch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68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7843" b="1961"/>
          <a:stretch/>
        </p:blipFill>
        <p:spPr>
          <a:xfrm>
            <a:off x="3285564" y="1358153"/>
            <a:ext cx="5508812" cy="372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74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65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extBox 1"/>
          <p:cNvSpPr txBox="1"/>
          <p:nvPr/>
        </p:nvSpPr>
        <p:spPr>
          <a:xfrm>
            <a:off x="4819353" y="326023"/>
            <a:ext cx="2975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917484" y="1498049"/>
            <a:ext cx="3658912" cy="2920905"/>
            <a:chOff x="2177549" y="1368990"/>
            <a:chExt cx="10014450" cy="1435768"/>
          </a:xfrm>
        </p:grpSpPr>
        <p:sp>
          <p:nvSpPr>
            <p:cNvPr id="1048601" name="Прямоугольник 3"/>
            <p:cNvSpPr/>
            <p:nvPr/>
          </p:nvSpPr>
          <p:spPr>
            <a:xfrm>
              <a:off x="2181726" y="1368990"/>
              <a:ext cx="10010273" cy="1435768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8603" name="TextBox 1"/>
            <p:cNvSpPr txBox="1"/>
            <p:nvPr/>
          </p:nvSpPr>
          <p:spPr>
            <a:xfrm>
              <a:off x="2177549" y="1555108"/>
              <a:ext cx="999438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Узнаем, что такое суффик</a:t>
              </a:r>
              <a:r>
                <a:rPr lang="ru-RU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с, как он выделяется в слове.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357605" y="1511424"/>
            <a:ext cx="3115234" cy="2866834"/>
            <a:chOff x="2181726" y="5422232"/>
            <a:chExt cx="10010274" cy="1435768"/>
          </a:xfrm>
        </p:grpSpPr>
        <p:sp>
          <p:nvSpPr>
            <p:cNvPr id="1048600" name="Прямоугольник 2"/>
            <p:cNvSpPr/>
            <p:nvPr/>
          </p:nvSpPr>
          <p:spPr>
            <a:xfrm>
              <a:off x="2181726" y="5422232"/>
              <a:ext cx="10010274" cy="143576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8605" name="TextBox 1"/>
            <p:cNvSpPr txBox="1"/>
            <p:nvPr/>
          </p:nvSpPr>
          <p:spPr>
            <a:xfrm>
              <a:off x="2181726" y="5853096"/>
              <a:ext cx="9990496" cy="596885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Вспомним части слова. 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50" y="1498050"/>
            <a:ext cx="2923188" cy="2920904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7794455" y="1498050"/>
            <a:ext cx="4333272" cy="2920904"/>
            <a:chOff x="1597154" y="3395611"/>
            <a:chExt cx="11179419" cy="1435768"/>
          </a:xfrm>
        </p:grpSpPr>
        <p:sp>
          <p:nvSpPr>
            <p:cNvPr id="14" name="Прямоугольник 4"/>
            <p:cNvSpPr/>
            <p:nvPr/>
          </p:nvSpPr>
          <p:spPr>
            <a:xfrm>
              <a:off x="2181726" y="3395611"/>
              <a:ext cx="10010274" cy="143576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"/>
            <p:cNvSpPr txBox="1"/>
            <p:nvPr/>
          </p:nvSpPr>
          <p:spPr>
            <a:xfrm>
              <a:off x="1597154" y="3415908"/>
              <a:ext cx="11179419" cy="141547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3200" dirty="0">
                  <a:latin typeface="Arial" panose="020B0604020202020204" pitchFamily="34" charset="0"/>
                  <a:cs typeface="Arial" panose="020B0604020202020204" pitchFamily="34" charset="0"/>
                </a:rPr>
                <a:t>Н</a:t>
              </a:r>
              <a:r>
                <a:rPr lang="ru-RU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аучиться </a:t>
              </a:r>
              <a:r>
                <a:rPr lang="ru-RU" sz="3200" dirty="0">
                  <a:latin typeface="Arial" panose="020B0604020202020204" pitchFamily="34" charset="0"/>
                  <a:cs typeface="Arial" panose="020B0604020202020204" pitchFamily="34" charset="0"/>
                </a:rPr>
                <a:t>образовывать однокоренные слова при помощи суффикса.</a:t>
              </a:r>
              <a:endParaRPr lang="ru-RU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581" y="1454983"/>
            <a:ext cx="3009387" cy="300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75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48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>
            <a:fillRect/>
          </a:stretch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95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30864" b="49396"/>
          <a:stretch/>
        </p:blipFill>
        <p:spPr>
          <a:xfrm>
            <a:off x="2079673" y="1645920"/>
            <a:ext cx="7729644" cy="330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4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1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983" y="589183"/>
            <a:ext cx="9809928" cy="5423310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1446288" y="2198225"/>
            <a:ext cx="218364" cy="2251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862033" y="3575691"/>
            <a:ext cx="10335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556224" y="3556412"/>
            <a:ext cx="90644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300367" y="3556412"/>
            <a:ext cx="61887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6700520" y="3281316"/>
            <a:ext cx="52251" cy="9869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752771" y="3281679"/>
            <a:ext cx="64589" cy="97971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4983322" y="3281316"/>
            <a:ext cx="72207" cy="10116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5055529" y="3281316"/>
            <a:ext cx="80351" cy="9833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3338331" y="3281316"/>
            <a:ext cx="215129" cy="1206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545579" y="3281316"/>
            <a:ext cx="203461" cy="1206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78" name="TextBox 1048577"/>
          <p:cNvSpPr txBox="1"/>
          <p:nvPr/>
        </p:nvSpPr>
        <p:spPr>
          <a:xfrm>
            <a:off x="1153983" y="5307887"/>
            <a:ext cx="10133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Рябинка, красноватый, Олечка, малинка, толстоватый, стенка, Санечка.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48579" name="Рисунок 10485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2646" y="4733449"/>
            <a:ext cx="3188677" cy="194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61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extBox 1"/>
          <p:cNvSpPr txBox="1"/>
          <p:nvPr/>
        </p:nvSpPr>
        <p:spPr>
          <a:xfrm>
            <a:off x="4819353" y="326023"/>
            <a:ext cx="2975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917484" y="1498049"/>
            <a:ext cx="3658912" cy="2920905"/>
            <a:chOff x="2177549" y="1368990"/>
            <a:chExt cx="10014450" cy="1435768"/>
          </a:xfrm>
        </p:grpSpPr>
        <p:sp>
          <p:nvSpPr>
            <p:cNvPr id="1048601" name="Прямоугольник 3"/>
            <p:cNvSpPr/>
            <p:nvPr/>
          </p:nvSpPr>
          <p:spPr>
            <a:xfrm>
              <a:off x="2181726" y="1368990"/>
              <a:ext cx="10010273" cy="1435768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8603" name="TextBox 1"/>
            <p:cNvSpPr txBox="1"/>
            <p:nvPr/>
          </p:nvSpPr>
          <p:spPr>
            <a:xfrm>
              <a:off x="2177549" y="1555108"/>
              <a:ext cx="999438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Узнаем, что такое суффик</a:t>
              </a:r>
              <a:r>
                <a:rPr lang="ru-RU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с, как он выделяется в слове.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357605" y="1511424"/>
            <a:ext cx="3115234" cy="2866834"/>
            <a:chOff x="2181726" y="5422232"/>
            <a:chExt cx="10010274" cy="1435768"/>
          </a:xfrm>
        </p:grpSpPr>
        <p:sp>
          <p:nvSpPr>
            <p:cNvPr id="1048600" name="Прямоугольник 2"/>
            <p:cNvSpPr/>
            <p:nvPr/>
          </p:nvSpPr>
          <p:spPr>
            <a:xfrm>
              <a:off x="2181726" y="5422232"/>
              <a:ext cx="10010274" cy="143576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8605" name="TextBox 1"/>
            <p:cNvSpPr txBox="1"/>
            <p:nvPr/>
          </p:nvSpPr>
          <p:spPr>
            <a:xfrm>
              <a:off x="2181726" y="5853096"/>
              <a:ext cx="9990496" cy="596885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Вспомним части слова. 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50" y="1498050"/>
            <a:ext cx="2923188" cy="2920904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7794455" y="1498050"/>
            <a:ext cx="4333272" cy="2920904"/>
            <a:chOff x="1597154" y="3395611"/>
            <a:chExt cx="11179419" cy="1435768"/>
          </a:xfrm>
        </p:grpSpPr>
        <p:sp>
          <p:nvSpPr>
            <p:cNvPr id="14" name="Прямоугольник 4"/>
            <p:cNvSpPr/>
            <p:nvPr/>
          </p:nvSpPr>
          <p:spPr>
            <a:xfrm>
              <a:off x="2181726" y="3395611"/>
              <a:ext cx="10010274" cy="143576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"/>
            <p:cNvSpPr txBox="1"/>
            <p:nvPr/>
          </p:nvSpPr>
          <p:spPr>
            <a:xfrm>
              <a:off x="1597154" y="3415908"/>
              <a:ext cx="11179419" cy="141547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3200" dirty="0">
                  <a:latin typeface="Arial" panose="020B0604020202020204" pitchFamily="34" charset="0"/>
                  <a:cs typeface="Arial" panose="020B0604020202020204" pitchFamily="34" charset="0"/>
                </a:rPr>
                <a:t>Н</a:t>
              </a:r>
              <a:r>
                <a:rPr lang="ru-RU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аучиться </a:t>
              </a:r>
              <a:r>
                <a:rPr lang="ru-RU" sz="3200" dirty="0">
                  <a:latin typeface="Arial" panose="020B0604020202020204" pitchFamily="34" charset="0"/>
                  <a:cs typeface="Arial" panose="020B0604020202020204" pitchFamily="34" charset="0"/>
                </a:rPr>
                <a:t>образовывать однокоренные слова при помощи суффикса.</a:t>
              </a:r>
              <a:endParaRPr lang="ru-RU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581" y="1454983"/>
            <a:ext cx="3009387" cy="300703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6397" y="1464130"/>
            <a:ext cx="3009387" cy="300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4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Рисунок 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2097" y="585965"/>
            <a:ext cx="5292587" cy="5292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56" y="3119718"/>
            <a:ext cx="1875909" cy="32287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>
            <a:fillRect/>
          </a:stretch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8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extBox 1"/>
          <p:cNvSpPr txBox="1"/>
          <p:nvPr/>
        </p:nvSpPr>
        <p:spPr>
          <a:xfrm>
            <a:off x="1089212" y="2268931"/>
            <a:ext cx="10125636" cy="173664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узнать, что такое суффикс,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научиться </a:t>
            </a:r>
            <a:r>
              <a:rPr lang="ru-RU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образовывать однокоренные слова при помощи </a:t>
            </a:r>
            <a:r>
              <a:rPr lang="ru-RU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суффикса.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76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167" t="55882" r="53032" b="22795"/>
          <a:stretch/>
        </p:blipFill>
        <p:spPr>
          <a:xfrm>
            <a:off x="4262717" y="1694330"/>
            <a:ext cx="6486118" cy="27969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772400" y="2043954"/>
            <a:ext cx="1653988" cy="8875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948518" y="3778624"/>
            <a:ext cx="4477870" cy="0"/>
          </a:xfrm>
          <a:prstGeom prst="line">
            <a:avLst/>
          </a:prstGeom>
          <a:ln w="28575">
            <a:solidFill>
              <a:srgbClr val="9D9D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44" t="20023" r="27693" b="31710"/>
          <a:stretch/>
        </p:blipFill>
        <p:spPr bwMode="auto">
          <a:xfrm>
            <a:off x="7731815" y="2043954"/>
            <a:ext cx="1735158" cy="88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813" l="938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289" y="2487706"/>
            <a:ext cx="4037428" cy="403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62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48610" name="Прямоугольник 3"/>
          <p:cNvSpPr/>
          <p:nvPr/>
        </p:nvSpPr>
        <p:spPr>
          <a:xfrm>
            <a:off x="712922" y="0"/>
            <a:ext cx="7020732" cy="4215539"/>
          </a:xfrm>
          <a:prstGeom prst="rect">
            <a:avLst/>
          </a:prstGeom>
          <a:solidFill>
            <a:srgbClr val="1B2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1" name="Овал 4"/>
          <p:cNvSpPr/>
          <p:nvPr/>
        </p:nvSpPr>
        <p:spPr>
          <a:xfrm>
            <a:off x="7552273" y="113939"/>
            <a:ext cx="129692" cy="1121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2" name="Овал 6"/>
          <p:cNvSpPr/>
          <p:nvPr/>
        </p:nvSpPr>
        <p:spPr>
          <a:xfrm>
            <a:off x="1549831" y="1751308"/>
            <a:ext cx="165315" cy="13382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3" name="Овал 7"/>
          <p:cNvSpPr/>
          <p:nvPr/>
        </p:nvSpPr>
        <p:spPr>
          <a:xfrm>
            <a:off x="2114038" y="3201318"/>
            <a:ext cx="112552" cy="1269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4" name="Овал 8"/>
          <p:cNvSpPr/>
          <p:nvPr/>
        </p:nvSpPr>
        <p:spPr>
          <a:xfrm>
            <a:off x="2896991" y="1843232"/>
            <a:ext cx="79606" cy="7855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5" name="Овал 9"/>
          <p:cNvSpPr/>
          <p:nvPr/>
        </p:nvSpPr>
        <p:spPr>
          <a:xfrm>
            <a:off x="155959" y="2306555"/>
            <a:ext cx="93423" cy="849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6" name="Овал 10"/>
          <p:cNvSpPr/>
          <p:nvPr/>
        </p:nvSpPr>
        <p:spPr>
          <a:xfrm>
            <a:off x="1785512" y="576502"/>
            <a:ext cx="125627" cy="9911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7" name="Овал 11"/>
          <p:cNvSpPr/>
          <p:nvPr/>
        </p:nvSpPr>
        <p:spPr>
          <a:xfrm>
            <a:off x="1586769" y="27160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8" name="Овал 12"/>
          <p:cNvSpPr/>
          <p:nvPr/>
        </p:nvSpPr>
        <p:spPr>
          <a:xfrm>
            <a:off x="3791072" y="366856"/>
            <a:ext cx="45719" cy="5605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9" name="Овал 13"/>
          <p:cNvSpPr/>
          <p:nvPr/>
        </p:nvSpPr>
        <p:spPr>
          <a:xfrm>
            <a:off x="3694897" y="70594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20" name="Овал 14"/>
          <p:cNvSpPr/>
          <p:nvPr/>
        </p:nvSpPr>
        <p:spPr>
          <a:xfrm>
            <a:off x="4028979" y="62989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2922" y="789766"/>
            <a:ext cx="7193280" cy="13620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на уроке мне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понравилось…</a:t>
            </a:r>
          </a:p>
          <a:p>
            <a:pPr>
              <a:spcAft>
                <a:spcPts val="1200"/>
              </a:spcAft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меня вызвало затруднение…</a:t>
            </a:r>
          </a:p>
        </p:txBody>
      </p:sp>
    </p:spTree>
    <p:extLst>
      <p:ext uri="{BB962C8B-B14F-4D97-AF65-F5344CB8AC3E}">
        <p14:creationId xmlns:p14="http://schemas.microsoft.com/office/powerpoint/2010/main" val="9161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210</Words>
  <Application>Microsoft Office PowerPoint</Application>
  <PresentationFormat>Широкоэкранный</PresentationFormat>
  <Paragraphs>30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32</cp:revision>
  <dcterms:created xsi:type="dcterms:W3CDTF">2025-02-19T04:11:18Z</dcterms:created>
  <dcterms:modified xsi:type="dcterms:W3CDTF">2025-04-03T17:25:11Z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ea8a769875af43a988b59e4e5d28e578</vt:lpwstr>
  </property>
</Properties>
</file>